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64" r:id="rId4"/>
    <p:sldId id="268" r:id="rId5"/>
    <p:sldId id="265" r:id="rId6"/>
    <p:sldId id="260" r:id="rId7"/>
    <p:sldId id="262" r:id="rId8"/>
    <p:sldId id="261" r:id="rId9"/>
    <p:sldId id="257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6"/>
  </p:normalViewPr>
  <p:slideViewPr>
    <p:cSldViewPr snapToGrid="0" snapToObjects="1">
      <p:cViewPr varScale="1">
        <p:scale>
          <a:sx n="101" d="100"/>
          <a:sy n="101" d="100"/>
        </p:scale>
        <p:origin x="9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png>
</file>

<file path=ppt/media/image3.tiff>
</file>

<file path=ppt/media/image4.png>
</file>

<file path=ppt/media/image5.tiff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F3EADA-9A99-6642-9382-A8B4AB673D20}" type="datetimeFigureOut">
              <a:rPr lang="en-US" smtClean="0"/>
              <a:t>2/21/18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67800D-BE0D-5944-A5A2-F47AA8BFEB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740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67800D-BE0D-5944-A5A2-F47AA8BFEBA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859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them stood out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67800D-BE0D-5944-A5A2-F47AA8BFEBA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4154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D70BA-1EAE-9D4E-BD7D-61C693FC2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252626-3856-4F47-A721-C16C932B62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F41191-8CEA-B844-9BF8-44FF6E0DA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1DC59E-46F4-2B45-80B8-D58699F8D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8BD022-8E57-B14E-ABB9-25ED50AC0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267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D8F43-CC6B-2C4B-81AD-6B2D64953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1B060F-D294-0C4F-AA0D-86083F2ACD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57CF7-096B-4B4F-A0FF-B7EEFF842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F1E3D5-5969-EB42-A756-4842FB8E1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9DD2C-7FF7-8046-B045-B56AD596A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275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49159D-F22A-E84A-8908-1EF9D1AB47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B3E03A-0BC6-C541-B9F5-73BB1BE708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D6C833-DB13-7343-AE97-EF821C65F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ECA26-2010-9242-B01D-08E0737A7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2FC17-098F-4D41-988B-56FE7730B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087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4E0A9-4476-D247-838F-D68D11B9D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3CE1A-F497-334B-AEC5-3EAD5F8E7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6FDEA-DA10-6348-9032-2E2696FC6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CD487-75D6-B544-8695-E910B7411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159C7-0F3D-9C4A-AA61-83FB0F1E8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773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C4883-F025-464D-AEDE-120BBB81D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C66304-A916-1349-AD1F-9DA935DD8B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1D449-62D2-4049-BF51-3A1B87A81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82AF28-1F6E-1444-9F39-BF7C83274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1D5BC4-A6AA-C446-A1F9-328705238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318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5AACE-DE1B-7B49-BAA3-3D5ABAE15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35FE7-944C-F749-B0DF-41E50C2173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891FC2-E26A-6F42-AEE6-6EC5F7839A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1600B7-DF72-604F-A18A-ABDB6E0D6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6C5123-7D93-9C46-A3B4-EE7F79F11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C0C34A-1AFF-0E47-A4FF-18A0BE040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187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6133B-01FF-FF41-87D4-CD2DEAB1B1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A475FC-D7CE-6149-9EAB-CD90D4743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363952-69AE-A243-856E-F8C4C4E5D7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7EA719-29D7-B147-9B48-2E89A75FCB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DBB34B-86E0-4945-923F-2B30E40BC8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74430C-B711-7D4A-A642-0639F1558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834BC0-0976-264B-AEB5-9AD8B2DB4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B0F80-F660-B149-BB05-27FB751D3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475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092BF-DAB3-8947-80E3-A8E848B5F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6E71C-4491-CD4D-B70B-B10EEF6A4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508293-B405-124D-9E0E-63525FB18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4F8120-2370-0E44-9F4F-ED3DF495A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841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7C5FA8-1DD0-A448-8F0B-485FFE11E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4357FB-BA96-C64A-BC8F-2B3214592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7475B7-DBA9-E042-B02F-EE4CE581D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533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C5D64-D383-524C-9373-DCB503FF2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FD1D1A-76E0-244C-ADB9-11B9095D6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81792C-6299-A54D-853F-D6E8B63287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AF430E-CDEE-1F43-BF85-8196FF12D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1282C5-5A42-A742-B14E-424AA0175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DBC5E2-8E8A-A646-B9C1-4BA4E98CD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9919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C77E1-A3E6-9549-A936-6E9E6D2D8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6E84F5-DC27-B24D-A2D6-CCC8AF4773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C8E534-1E97-3D4E-AA83-B4F7D2EDFE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1DCA71-FCF0-804C-8DF7-607DE800C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48C1C5-ED45-284E-AC51-B344BB103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71E202-51DA-714A-88A8-9D62F953B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548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0F4EC9-CD37-C144-9962-CA1017B57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86AD3-758D-CA4D-805D-CB9B98EE7C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70B9A-8730-A349-80A0-F667C6EC2A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14E9D7-8650-C146-97A3-18382B73239D}" type="datetimeFigureOut">
              <a:rPr lang="en-US" smtClean="0"/>
              <a:t>2/21/18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EEBD9A-884D-2440-AD1C-E45CE04E89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292A5E-3B60-EC42-B53C-F2C4E6C8A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A61673-B400-E247-9FEF-9B80CEA9A6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86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://127.0.0.1:5000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D9EF82-4EFD-2C45-B721-AF7248302D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46798"/>
            <a:ext cx="12192000" cy="809767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BF5AE38-960D-D74F-B58D-6310D74AE101}"/>
              </a:ext>
            </a:extLst>
          </p:cNvPr>
          <p:cNvSpPr/>
          <p:nvPr/>
        </p:nvSpPr>
        <p:spPr>
          <a:xfrm>
            <a:off x="0" y="-446798"/>
            <a:ext cx="12192000" cy="8097672"/>
          </a:xfrm>
          <a:prstGeom prst="rect">
            <a:avLst/>
          </a:prstGeom>
          <a:solidFill>
            <a:schemeClr val="bg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DCC8E2-D7BD-B246-AD15-4F0B3ACFE1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46592"/>
            <a:ext cx="9144000" cy="2387600"/>
          </a:xfrm>
          <a:solidFill>
            <a:schemeClr val="bg1">
              <a:alpha val="79000"/>
            </a:schemeClr>
          </a:solidFill>
        </p:spPr>
        <p:txBody>
          <a:bodyPr>
            <a:normAutofit/>
          </a:bodyPr>
          <a:lstStyle/>
          <a:p>
            <a:r>
              <a:rPr lang="en-US" dirty="0"/>
              <a:t>Predicting Students’ Performance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C7E28D-A297-DF44-AE62-19220BDB96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236687"/>
            <a:ext cx="9144000" cy="1655762"/>
          </a:xfrm>
          <a:solidFill>
            <a:schemeClr val="bg1">
              <a:alpha val="79000"/>
            </a:schemeClr>
          </a:solidFill>
        </p:spPr>
        <p:txBody>
          <a:bodyPr>
            <a:normAutofit/>
          </a:bodyPr>
          <a:lstStyle/>
          <a:p>
            <a:r>
              <a:rPr lang="en-US" sz="2800" dirty="0"/>
              <a:t>Identifying the best model for predicting low performance students based on lifestyle factors </a:t>
            </a:r>
          </a:p>
        </p:txBody>
      </p:sp>
    </p:spTree>
    <p:extLst>
      <p:ext uri="{BB962C8B-B14F-4D97-AF65-F5344CB8AC3E}">
        <p14:creationId xmlns:p14="http://schemas.microsoft.com/office/powerpoint/2010/main" val="675020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27"/>
    </mc:Choice>
    <mc:Fallback xmlns="">
      <p:transition spd="slow" advTm="802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5315402-EC0F-7241-B0A7-94F20593CA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" r="-2" b="-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4" name="Rectangle 11">
            <a:extLst>
              <a:ext uri="{FF2B5EF4-FFF2-40B4-BE49-F238E27FC236}">
                <a16:creationId xmlns:a16="http://schemas.microsoft.com/office/drawing/2014/main" id="{86C7B4A1-154A-4DF0-AC46-F88D75A2E0F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7197772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666EF3-88F3-6948-AA8B-5E367C245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804" y="640263"/>
            <a:ext cx="6619811" cy="1344975"/>
          </a:xfrm>
        </p:spPr>
        <p:txBody>
          <a:bodyPr anchor="t" anchorCtr="0">
            <a:normAutofit/>
          </a:bodyPr>
          <a:lstStyle/>
          <a:p>
            <a:r>
              <a:rPr lang="en-US" sz="3600" dirty="0"/>
              <a:t>Final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09113-CA18-7C46-8F8C-2BC3E17571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109" y="1625598"/>
            <a:ext cx="6620505" cy="4421573"/>
          </a:xfrm>
        </p:spPr>
        <p:txBody>
          <a:bodyPr>
            <a:normAutofit fontScale="92500" lnSpcReduction="10000"/>
          </a:bodyPr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dirty="0"/>
              <a:t>Conclusions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Random Forest performed the best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Students' performance can be predicted with a good accuracy (80%)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Need to decrease the threshold to improve the recall for “fail” students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400" dirty="0"/>
          </a:p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dirty="0"/>
              <a:t>Next Steps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Incorporate more data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Try to </a:t>
            </a:r>
            <a:r>
              <a:rPr lang="en-US" dirty="0" err="1"/>
              <a:t>upsample</a:t>
            </a:r>
            <a:r>
              <a:rPr lang="en-US" dirty="0"/>
              <a:t> the minority class</a:t>
            </a:r>
          </a:p>
        </p:txBody>
      </p:sp>
    </p:spTree>
    <p:extLst>
      <p:ext uri="{BB962C8B-B14F-4D97-AF65-F5344CB8AC3E}">
        <p14:creationId xmlns:p14="http://schemas.microsoft.com/office/powerpoint/2010/main" val="646464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C5E65-80EB-9B4A-8023-BA2E13F9C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 anchorCtr="0">
            <a:normAutofit/>
          </a:bodyPr>
          <a:lstStyle/>
          <a:p>
            <a:r>
              <a:rPr lang="en-US" sz="3600" dirty="0"/>
              <a:t>Predicting students’ performance based on lifestyle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0F162-AB88-9A44-9915-8091745F6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2352"/>
            <a:ext cx="4880428" cy="1088955"/>
          </a:xfrm>
        </p:spPr>
        <p:txBody>
          <a:bodyPr>
            <a:normAutofit/>
          </a:bodyPr>
          <a:lstStyle/>
          <a:p>
            <a:r>
              <a:rPr lang="en-US" sz="2400" b="1" dirty="0"/>
              <a:t>Data:  </a:t>
            </a:r>
            <a:r>
              <a:rPr lang="en-US" sz="2000" dirty="0"/>
              <a:t>Student Performance Data Set from two schools in Portugal (UCI Machine Learning)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17933D-7FB7-D949-9E18-64EC4DAA79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00"/>
          <a:stretch/>
        </p:blipFill>
        <p:spPr>
          <a:xfrm>
            <a:off x="7852228" y="960063"/>
            <a:ext cx="3875315" cy="428918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E536A3D-75D3-9A4B-AEF3-76D1B4559FDE}"/>
              </a:ext>
            </a:extLst>
          </p:cNvPr>
          <p:cNvSpPr txBox="1">
            <a:spLocks/>
          </p:cNvSpPr>
          <p:nvPr/>
        </p:nvSpPr>
        <p:spPr>
          <a:xfrm>
            <a:off x="838200" y="5621602"/>
            <a:ext cx="10515600" cy="9678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Goal: Predict students who may fail to provide advanced help for them before the exam</a:t>
            </a:r>
            <a:endParaRPr lang="en-US" b="1" dirty="0">
              <a:effectLst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920C741-DAC8-8D46-A907-03320FF197A2}"/>
              </a:ext>
            </a:extLst>
          </p:cNvPr>
          <p:cNvSpPr/>
          <p:nvPr/>
        </p:nvSpPr>
        <p:spPr>
          <a:xfrm>
            <a:off x="5718629" y="2232148"/>
            <a:ext cx="2133599" cy="1628535"/>
          </a:xfrm>
          <a:prstGeom prst="ellipse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0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  <a:effectLst>
            <a:outerShdw blurRad="50800" dist="38100" dir="5400000" algn="t" rotWithShape="0">
              <a:schemeClr val="tx1">
                <a:lumMod val="75000"/>
                <a:lumOff val="25000"/>
                <a:alpha val="40000"/>
              </a:schemeClr>
            </a:outerShd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500" b="1" dirty="0">
                <a:latin typeface="+mj-lt"/>
                <a:cs typeface="Al Bayan Plain" pitchFamily="2" charset="-78"/>
              </a:rPr>
              <a:t>649 observations</a:t>
            </a:r>
          </a:p>
          <a:p>
            <a:pPr algn="ctr"/>
            <a:r>
              <a:rPr lang="en-US" sz="1500" b="1" dirty="0">
                <a:latin typeface="+mj-lt"/>
                <a:cs typeface="Al Bayan Plain" pitchFamily="2" charset="-78"/>
              </a:rPr>
              <a:t>33 variables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3358150-424A-C643-B00B-52ADDF07EC2C}"/>
              </a:ext>
            </a:extLst>
          </p:cNvPr>
          <p:cNvSpPr txBox="1">
            <a:spLocks/>
          </p:cNvSpPr>
          <p:nvPr/>
        </p:nvSpPr>
        <p:spPr>
          <a:xfrm>
            <a:off x="838200" y="4105312"/>
            <a:ext cx="7632700" cy="12716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1"/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endParaRPr lang="en-US" dirty="0"/>
          </a:p>
          <a:p>
            <a:r>
              <a:rPr lang="en-US" dirty="0"/>
              <a:t>Motivation: </a:t>
            </a:r>
            <a:r>
              <a:rPr lang="en-US" b="0" dirty="0"/>
              <a:t>Students’ failures in Portugal is the highest in Europe</a:t>
            </a:r>
          </a:p>
        </p:txBody>
      </p:sp>
    </p:spTree>
    <p:extLst>
      <p:ext uri="{BB962C8B-B14F-4D97-AF65-F5344CB8AC3E}">
        <p14:creationId xmlns:p14="http://schemas.microsoft.com/office/powerpoint/2010/main" val="3658726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441"/>
    </mc:Choice>
    <mc:Fallback xmlns="">
      <p:transition spd="slow" advTm="1444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300F6-1A29-0744-BC9A-C642AC37F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 anchorCtr="0"/>
          <a:lstStyle/>
          <a:p>
            <a:r>
              <a:rPr lang="en-US" dirty="0"/>
              <a:t>Target Variable (Pass = 0 / Fail = 1)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EAE10D2-F063-7743-933B-76B30BF4A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1029" y="1166709"/>
            <a:ext cx="8069942" cy="4282929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3FE7B9F0-B021-2141-92CE-FB105A86F120}"/>
              </a:ext>
            </a:extLst>
          </p:cNvPr>
          <p:cNvGrpSpPr/>
          <p:nvPr/>
        </p:nvGrpSpPr>
        <p:grpSpPr>
          <a:xfrm>
            <a:off x="3715660" y="5268686"/>
            <a:ext cx="1843312" cy="624114"/>
            <a:chOff x="3715660" y="5268686"/>
            <a:chExt cx="1843312" cy="624114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E4DE93B-A21C-104D-9D5F-DA69B61C6B99}"/>
                </a:ext>
              </a:extLst>
            </p:cNvPr>
            <p:cNvCxnSpPr/>
            <p:nvPr/>
          </p:nvCxnSpPr>
          <p:spPr>
            <a:xfrm>
              <a:off x="5558972" y="5268686"/>
              <a:ext cx="0" cy="624114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90092305-AA91-9F48-9DB8-80F82BCC86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15660" y="5878286"/>
              <a:ext cx="1828800" cy="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936AB4E-D196-364A-BF90-F44C756AACF0}"/>
              </a:ext>
            </a:extLst>
          </p:cNvPr>
          <p:cNvGrpSpPr/>
          <p:nvPr/>
        </p:nvGrpSpPr>
        <p:grpSpPr>
          <a:xfrm>
            <a:off x="5667827" y="5268686"/>
            <a:ext cx="1836059" cy="624114"/>
            <a:chOff x="5667827" y="5268686"/>
            <a:chExt cx="1836059" cy="624114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C704370-892C-1042-8605-73F79EC2030C}"/>
                </a:ext>
              </a:extLst>
            </p:cNvPr>
            <p:cNvCxnSpPr/>
            <p:nvPr/>
          </p:nvCxnSpPr>
          <p:spPr>
            <a:xfrm>
              <a:off x="5667827" y="5268686"/>
              <a:ext cx="0" cy="624114"/>
            </a:xfrm>
            <a:prstGeom prst="line">
              <a:avLst/>
            </a:prstGeom>
            <a:ln w="38100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5F436C73-9E64-CE4F-AF80-0F850E35FA19}"/>
                </a:ext>
              </a:extLst>
            </p:cNvPr>
            <p:cNvCxnSpPr>
              <a:cxnSpLocks/>
            </p:cNvCxnSpPr>
            <p:nvPr/>
          </p:nvCxnSpPr>
          <p:spPr>
            <a:xfrm>
              <a:off x="5667827" y="5878286"/>
              <a:ext cx="1836059" cy="0"/>
            </a:xfrm>
            <a:prstGeom prst="straightConnector1">
              <a:avLst/>
            </a:prstGeom>
            <a:ln w="38100">
              <a:solidFill>
                <a:schemeClr val="accent6"/>
              </a:solidFill>
              <a:tailEnd type="triangle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1D7EE03E-FBFC-DA40-8291-8014D475EE4E}"/>
              </a:ext>
            </a:extLst>
          </p:cNvPr>
          <p:cNvSpPr txBox="1"/>
          <p:nvPr/>
        </p:nvSpPr>
        <p:spPr>
          <a:xfrm>
            <a:off x="1393371" y="5580743"/>
            <a:ext cx="21190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Fail</a:t>
            </a:r>
          </a:p>
          <a:p>
            <a:pPr algn="ctr"/>
            <a:r>
              <a:rPr lang="en-US" sz="2000" b="1" dirty="0"/>
              <a:t>(15% of students)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8D8775B-23B9-8041-AFBE-566569B79B9A}"/>
              </a:ext>
            </a:extLst>
          </p:cNvPr>
          <p:cNvSpPr txBox="1"/>
          <p:nvPr/>
        </p:nvSpPr>
        <p:spPr>
          <a:xfrm>
            <a:off x="7605488" y="5580743"/>
            <a:ext cx="23948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Pass</a:t>
            </a:r>
          </a:p>
          <a:p>
            <a:pPr algn="ctr"/>
            <a:r>
              <a:rPr lang="en-US" sz="2000" b="1" dirty="0"/>
              <a:t>(85% of students)</a:t>
            </a:r>
          </a:p>
        </p:txBody>
      </p:sp>
    </p:spTree>
    <p:extLst>
      <p:ext uri="{BB962C8B-B14F-4D97-AF65-F5344CB8AC3E}">
        <p14:creationId xmlns:p14="http://schemas.microsoft.com/office/powerpoint/2010/main" val="195780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876"/>
    </mc:Choice>
    <mc:Fallback xmlns="">
      <p:transition spd="slow" advTm="3487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F8A9E-D3FE-E14B-8CB5-5466153FE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Features Transformation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885E9E00-5787-064B-B860-4FD0F7A2ADE7}"/>
              </a:ext>
            </a:extLst>
          </p:cNvPr>
          <p:cNvSpPr/>
          <p:nvPr/>
        </p:nvSpPr>
        <p:spPr>
          <a:xfrm>
            <a:off x="605972" y="2278743"/>
            <a:ext cx="3617687" cy="4252685"/>
          </a:xfrm>
          <a:prstGeom prst="roundRect">
            <a:avLst>
              <a:gd name="adj" fmla="val 123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 anchorCtr="0"/>
          <a:lstStyle/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School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Gender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Address Type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Family size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Parent's cohabitation status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Extra educational support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Family educational support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Extra paid classes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Extra-curricular activities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Attended nursery school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Internet access at home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In a romantic relationship 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School extra educational support 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6BB9C264-CB5F-EC4A-ADA5-7BDE5149DEA7}"/>
              </a:ext>
            </a:extLst>
          </p:cNvPr>
          <p:cNvSpPr/>
          <p:nvPr/>
        </p:nvSpPr>
        <p:spPr>
          <a:xfrm>
            <a:off x="4425042" y="2278743"/>
            <a:ext cx="3617687" cy="4252685"/>
          </a:xfrm>
          <a:prstGeom prst="roundRect">
            <a:avLst>
              <a:gd name="adj" fmla="val 123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Father’s/mother's education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Father’s/mother’s job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Reason to choose the school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Guardian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Travel time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Study time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Past class failures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Quality of family relationships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Free time after school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Going out with friends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Workday/ weekend alcohol consumption</a:t>
            </a:r>
          </a:p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Current health status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7091F842-C930-D14D-8BD0-0E63C49D11B5}"/>
              </a:ext>
            </a:extLst>
          </p:cNvPr>
          <p:cNvSpPr/>
          <p:nvPr/>
        </p:nvSpPr>
        <p:spPr>
          <a:xfrm>
            <a:off x="8244110" y="2275227"/>
            <a:ext cx="3617687" cy="4252685"/>
          </a:xfrm>
          <a:prstGeom prst="roundRect">
            <a:avLst>
              <a:gd name="adj" fmla="val 1230"/>
            </a:avLst>
          </a:prstGeom>
          <a:ln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30188" indent="-230188"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/>
              <a:t>Number of school absences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6D95F412-78FA-C348-8C20-FB4EA03A63E5}"/>
              </a:ext>
            </a:extLst>
          </p:cNvPr>
          <p:cNvSpPr/>
          <p:nvPr/>
        </p:nvSpPr>
        <p:spPr>
          <a:xfrm>
            <a:off x="605972" y="1872341"/>
            <a:ext cx="3617687" cy="36285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Binary Categorical Features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6387750B-FA3D-EC48-B76E-A07E03D260C3}"/>
              </a:ext>
            </a:extLst>
          </p:cNvPr>
          <p:cNvSpPr/>
          <p:nvPr/>
        </p:nvSpPr>
        <p:spPr>
          <a:xfrm>
            <a:off x="4425041" y="1872341"/>
            <a:ext cx="3617687" cy="36285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Multi-categorical Features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668628C2-ED05-7C4C-A743-DA576A33C0A6}"/>
              </a:ext>
            </a:extLst>
          </p:cNvPr>
          <p:cNvSpPr/>
          <p:nvPr/>
        </p:nvSpPr>
        <p:spPr>
          <a:xfrm>
            <a:off x="8244110" y="1872341"/>
            <a:ext cx="3617687" cy="362858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50800" dist="38100" dir="5400000" algn="t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Continuous Numeric Features</a:t>
            </a:r>
          </a:p>
        </p:txBody>
      </p:sp>
    </p:spTree>
    <p:extLst>
      <p:ext uri="{BB962C8B-B14F-4D97-AF65-F5344CB8AC3E}">
        <p14:creationId xmlns:p14="http://schemas.microsoft.com/office/powerpoint/2010/main" val="1963094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303"/>
    </mc:Choice>
    <mc:Fallback xmlns="">
      <p:transition spd="slow" advTm="21303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0C6EE-FD1D-0C43-A0BD-0867B3D5B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en-US" dirty="0"/>
              <a:t>Models’ Comparison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302355D-C97B-9A43-9CB9-C45D8B516F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50" y="2780281"/>
            <a:ext cx="10401300" cy="2006600"/>
          </a:xfr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7DDB0156-C046-BC45-8318-F83642C42853}"/>
              </a:ext>
            </a:extLst>
          </p:cNvPr>
          <p:cNvSpPr/>
          <p:nvPr/>
        </p:nvSpPr>
        <p:spPr>
          <a:xfrm>
            <a:off x="3672114" y="2780281"/>
            <a:ext cx="937987" cy="2006600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7A13D97-1D7D-C74D-B4A3-4AF1FCAA1B97}"/>
              </a:ext>
            </a:extLst>
          </p:cNvPr>
          <p:cNvSpPr/>
          <p:nvPr/>
        </p:nvSpPr>
        <p:spPr>
          <a:xfrm>
            <a:off x="9151257" y="2780281"/>
            <a:ext cx="937987" cy="2006600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96A9B3-B7DE-0A42-BB1F-7F9FF1145D8A}"/>
              </a:ext>
            </a:extLst>
          </p:cNvPr>
          <p:cNvSpPr txBox="1"/>
          <p:nvPr/>
        </p:nvSpPr>
        <p:spPr>
          <a:xfrm>
            <a:off x="10089244" y="1941962"/>
            <a:ext cx="2022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Low recall for “fail”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AF6CA02-393A-6A4F-B722-F6607FA99A19}"/>
              </a:ext>
            </a:extLst>
          </p:cNvPr>
          <p:cNvCxnSpPr>
            <a:cxnSpLocks/>
            <a:stCxn id="7" idx="0"/>
            <a:endCxn id="8" idx="1"/>
          </p:cNvCxnSpPr>
          <p:nvPr/>
        </p:nvCxnSpPr>
        <p:spPr>
          <a:xfrm flipV="1">
            <a:off x="9620251" y="2126628"/>
            <a:ext cx="468993" cy="653653"/>
          </a:xfrm>
          <a:prstGeom prst="straightConnector1">
            <a:avLst/>
          </a:prstGeom>
          <a:ln w="25400">
            <a:solidFill>
              <a:srgbClr val="C0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2CCA418-52A7-FF4B-88F3-2E506F31A13F}"/>
              </a:ext>
            </a:extLst>
          </p:cNvPr>
          <p:cNvSpPr txBox="1"/>
          <p:nvPr/>
        </p:nvSpPr>
        <p:spPr>
          <a:xfrm>
            <a:off x="1005114" y="5877449"/>
            <a:ext cx="6271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Objective: </a:t>
            </a:r>
            <a:r>
              <a:rPr lang="en-US" sz="2400" dirty="0"/>
              <a:t>Maximize recall for ‘fail’ &amp; AUC</a:t>
            </a:r>
          </a:p>
        </p:txBody>
      </p:sp>
    </p:spTree>
    <p:extLst>
      <p:ext uri="{BB962C8B-B14F-4D97-AF65-F5344CB8AC3E}">
        <p14:creationId xmlns:p14="http://schemas.microsoft.com/office/powerpoint/2010/main" val="1175270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231"/>
    </mc:Choice>
    <mc:Fallback xmlns="">
      <p:transition spd="slow" advTm="3023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D784F34-EFE3-BA4A-8552-A51ADE588065}"/>
              </a:ext>
            </a:extLst>
          </p:cNvPr>
          <p:cNvSpPr/>
          <p:nvPr/>
        </p:nvSpPr>
        <p:spPr>
          <a:xfrm>
            <a:off x="568052" y="2101382"/>
            <a:ext cx="5312741" cy="4237656"/>
          </a:xfrm>
          <a:prstGeom prst="roundRect">
            <a:avLst>
              <a:gd name="adj" fmla="val 317"/>
            </a:avLst>
          </a:prstGeom>
          <a:solidFill>
            <a:srgbClr val="F8F8F8"/>
          </a:solidFill>
          <a:ln>
            <a:noFill/>
          </a:ln>
          <a:effectLst>
            <a:outerShdw blurRad="50800" dist="38100" dir="5400000" algn="t" rotWithShape="0">
              <a:schemeClr val="bg1">
                <a:lumMod val="8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1600" b="1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18385D-EEDE-1742-BC23-F21309B84137}"/>
              </a:ext>
            </a:extLst>
          </p:cNvPr>
          <p:cNvSpPr txBox="1"/>
          <p:nvPr/>
        </p:nvSpPr>
        <p:spPr>
          <a:xfrm>
            <a:off x="699605" y="1681477"/>
            <a:ext cx="54147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Threshold to minimize false-negatives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C406453-4166-EF48-8B4A-9AB93886699F}"/>
              </a:ext>
            </a:extLst>
          </p:cNvPr>
          <p:cNvGrpSpPr/>
          <p:nvPr/>
        </p:nvGrpSpPr>
        <p:grpSpPr>
          <a:xfrm>
            <a:off x="803192" y="2377024"/>
            <a:ext cx="4954032" cy="3474578"/>
            <a:chOff x="5981698" y="2205169"/>
            <a:chExt cx="5050972" cy="370561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53D3A829-24DE-474E-8148-CD6A063143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20" t="10545" r="52865" b="46498"/>
            <a:stretch/>
          </p:blipFill>
          <p:spPr>
            <a:xfrm>
              <a:off x="5981698" y="2205169"/>
              <a:ext cx="5050972" cy="3705614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B89BCF5-80FE-B84F-B8C5-C16236C11DCB}"/>
                </a:ext>
              </a:extLst>
            </p:cNvPr>
            <p:cNvSpPr txBox="1"/>
            <p:nvPr/>
          </p:nvSpPr>
          <p:spPr>
            <a:xfrm>
              <a:off x="9321800" y="2329571"/>
              <a:ext cx="15494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“Fail” (positive)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AB8A68D-90E6-AE4F-8D1B-26B0AEF56A7A}"/>
                </a:ext>
              </a:extLst>
            </p:cNvPr>
            <p:cNvSpPr txBox="1"/>
            <p:nvPr/>
          </p:nvSpPr>
          <p:spPr>
            <a:xfrm>
              <a:off x="6226629" y="2329571"/>
              <a:ext cx="12464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“Pass”</a:t>
              </a:r>
            </a:p>
            <a:p>
              <a:r>
                <a:rPr lang="en-US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(negative)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43151510-D7AB-C744-83B8-3A24C545E6FC}"/>
              </a:ext>
            </a:extLst>
          </p:cNvPr>
          <p:cNvSpPr txBox="1"/>
          <p:nvPr/>
        </p:nvSpPr>
        <p:spPr>
          <a:xfrm>
            <a:off x="699605" y="5889414"/>
            <a:ext cx="5074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More students will be classified as “fail”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20603B-FAB1-A74B-8F2B-AFBFA9F286C6}"/>
              </a:ext>
            </a:extLst>
          </p:cNvPr>
          <p:cNvSpPr txBox="1"/>
          <p:nvPr/>
        </p:nvSpPr>
        <p:spPr>
          <a:xfrm>
            <a:off x="6512009" y="1957252"/>
            <a:ext cx="5346357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/>
              <a:t>Type I error: high performance students classified as “fail”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Cost: increase in public expenditures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/>
              <a:t>Type II error: low performance students classified as “pass”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Short-run cost: students don’t get support and fail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Long-run cost: high costs to a Nation’s economy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E87D4652-7DDF-CF4E-B3D2-7E6D119FEAC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False-Positive False-Negative Trade-off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8549ACD-A1FA-1F42-8454-1A42915AB19C}"/>
              </a:ext>
            </a:extLst>
          </p:cNvPr>
          <p:cNvSpPr txBox="1"/>
          <p:nvPr/>
        </p:nvSpPr>
        <p:spPr>
          <a:xfrm>
            <a:off x="1889222" y="5410762"/>
            <a:ext cx="2160940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New threshold = 0.3</a:t>
            </a:r>
          </a:p>
        </p:txBody>
      </p:sp>
    </p:spTree>
    <p:extLst>
      <p:ext uri="{BB962C8B-B14F-4D97-AF65-F5344CB8AC3E}">
        <p14:creationId xmlns:p14="http://schemas.microsoft.com/office/powerpoint/2010/main" val="4047669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425"/>
    </mc:Choice>
    <mc:Fallback xmlns="">
      <p:transition spd="slow" advTm="57425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80294381-8B33-0040-9644-BF6B7ECAF3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686" y="1057044"/>
            <a:ext cx="10091058" cy="1892074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FDC7D68-265A-D64F-AF61-009B33E8E9EF}"/>
              </a:ext>
            </a:extLst>
          </p:cNvPr>
          <p:cNvSpPr/>
          <p:nvPr/>
        </p:nvSpPr>
        <p:spPr>
          <a:xfrm>
            <a:off x="3898900" y="1070469"/>
            <a:ext cx="885372" cy="1852386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420EC9E-D75C-5A4B-829A-17640C6769C0}"/>
              </a:ext>
            </a:extLst>
          </p:cNvPr>
          <p:cNvSpPr/>
          <p:nvPr/>
        </p:nvSpPr>
        <p:spPr>
          <a:xfrm>
            <a:off x="9233394" y="1070469"/>
            <a:ext cx="885372" cy="1852386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EE9D1E-2D6F-5244-A973-810D730D9C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8263" y="3079448"/>
            <a:ext cx="5955599" cy="3778552"/>
          </a:xfrm>
          <a:prstGeom prst="rect">
            <a:avLst/>
          </a:prstGeom>
        </p:spPr>
      </p:pic>
      <p:sp>
        <p:nvSpPr>
          <p:cNvPr id="21" name="Title 20">
            <a:extLst>
              <a:ext uri="{FF2B5EF4-FFF2-40B4-BE49-F238E27FC236}">
                <a16:creationId xmlns:a16="http://schemas.microsoft.com/office/drawing/2014/main" id="{37F180CE-A0EA-F244-8515-D5D787EA1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630" y="190956"/>
            <a:ext cx="10515600" cy="1325563"/>
          </a:xfrm>
        </p:spPr>
        <p:txBody>
          <a:bodyPr anchor="t" anchorCtr="0">
            <a:normAutofit/>
          </a:bodyPr>
          <a:lstStyle/>
          <a:p>
            <a:r>
              <a:rPr lang="en-US" sz="3600" dirty="0"/>
              <a:t>Models’ Comparison (Threshold = 0.3)</a:t>
            </a:r>
          </a:p>
        </p:txBody>
      </p:sp>
    </p:spTree>
    <p:extLst>
      <p:ext uri="{BB962C8B-B14F-4D97-AF65-F5344CB8AC3E}">
        <p14:creationId xmlns:p14="http://schemas.microsoft.com/office/powerpoint/2010/main" val="21825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24"/>
    </mc:Choice>
    <mc:Fallback xmlns="">
      <p:transition spd="slow" advTm="16624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A26E2E27-F3FA-AA4B-8E4C-C67BF01C63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686" y="1057044"/>
            <a:ext cx="10091058" cy="1892074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12FC5EB-E92F-1541-A877-C0135298C08A}"/>
              </a:ext>
            </a:extLst>
          </p:cNvPr>
          <p:cNvSpPr/>
          <p:nvPr/>
        </p:nvSpPr>
        <p:spPr>
          <a:xfrm>
            <a:off x="1346696" y="2257360"/>
            <a:ext cx="9814790" cy="256721"/>
          </a:xfrm>
          <a:prstGeom prst="rect">
            <a:avLst/>
          </a:prstGeom>
          <a:solidFill>
            <a:srgbClr val="FFFF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7E945874-5950-B740-9644-82B60D81D56F}"/>
              </a:ext>
            </a:extLst>
          </p:cNvPr>
          <p:cNvCxnSpPr>
            <a:cxnSpLocks/>
          </p:cNvCxnSpPr>
          <p:nvPr/>
        </p:nvCxnSpPr>
        <p:spPr>
          <a:xfrm>
            <a:off x="10017579" y="2527999"/>
            <a:ext cx="340632" cy="998264"/>
          </a:xfrm>
          <a:prstGeom prst="straightConnector1">
            <a:avLst/>
          </a:prstGeom>
          <a:ln w="38100">
            <a:solidFill>
              <a:schemeClr val="accent6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F9012A5-23A8-4046-949C-F8F88F75EE34}"/>
              </a:ext>
            </a:extLst>
          </p:cNvPr>
          <p:cNvSpPr txBox="1"/>
          <p:nvPr/>
        </p:nvSpPr>
        <p:spPr>
          <a:xfrm>
            <a:off x="9473470" y="3677816"/>
            <a:ext cx="203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5">
                    <a:lumMod val="50000"/>
                  </a:schemeClr>
                </a:solidFill>
              </a:rPr>
              <a:t>~70% of ”fail” students were detected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8B6A7C9-ADB4-5741-84D5-8C38A6DBF608}"/>
              </a:ext>
            </a:extLst>
          </p:cNvPr>
          <p:cNvGrpSpPr/>
          <p:nvPr/>
        </p:nvGrpSpPr>
        <p:grpSpPr>
          <a:xfrm>
            <a:off x="2685143" y="3874414"/>
            <a:ext cx="5562599" cy="1752926"/>
            <a:chOff x="199572" y="3443188"/>
            <a:chExt cx="5562599" cy="1752926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9D67335-88D7-6D44-875B-7FFD257904E2}"/>
                </a:ext>
              </a:extLst>
            </p:cNvPr>
            <p:cNvSpPr/>
            <p:nvPr/>
          </p:nvSpPr>
          <p:spPr>
            <a:xfrm>
              <a:off x="1799770" y="3878801"/>
              <a:ext cx="3962401" cy="1317313"/>
            </a:xfrm>
            <a:prstGeom prst="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A39D35C-A952-1242-8C2D-C6AFEAD2E987}"/>
                </a:ext>
              </a:extLst>
            </p:cNvPr>
            <p:cNvCxnSpPr>
              <a:cxnSpLocks/>
              <a:stCxn id="22" idx="0"/>
              <a:endCxn id="22" idx="2"/>
            </p:cNvCxnSpPr>
            <p:nvPr/>
          </p:nvCxnSpPr>
          <p:spPr>
            <a:xfrm>
              <a:off x="3780971" y="3878801"/>
              <a:ext cx="0" cy="1317313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835E575F-5841-AF44-9C39-62C84E733850}"/>
                </a:ext>
              </a:extLst>
            </p:cNvPr>
            <p:cNvCxnSpPr>
              <a:cxnSpLocks/>
              <a:stCxn id="22" idx="1"/>
              <a:endCxn id="22" idx="3"/>
            </p:cNvCxnSpPr>
            <p:nvPr/>
          </p:nvCxnSpPr>
          <p:spPr>
            <a:xfrm>
              <a:off x="1799770" y="4537458"/>
              <a:ext cx="3962401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3C2317C-8E4E-1B46-84F1-7A8C3B681C2C}"/>
                </a:ext>
              </a:extLst>
            </p:cNvPr>
            <p:cNvSpPr txBox="1"/>
            <p:nvPr/>
          </p:nvSpPr>
          <p:spPr>
            <a:xfrm>
              <a:off x="4161971" y="4023464"/>
              <a:ext cx="1219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FP = 24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9839188-BB09-C940-B89B-EA92215EEE3F}"/>
                </a:ext>
              </a:extLst>
            </p:cNvPr>
            <p:cNvSpPr txBox="1"/>
            <p:nvPr/>
          </p:nvSpPr>
          <p:spPr>
            <a:xfrm>
              <a:off x="4161971" y="4683828"/>
              <a:ext cx="1219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TP = 34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BFAA566-D7C5-FB44-9077-09ED36A6755A}"/>
                </a:ext>
              </a:extLst>
            </p:cNvPr>
            <p:cNvSpPr txBox="1"/>
            <p:nvPr/>
          </p:nvSpPr>
          <p:spPr>
            <a:xfrm>
              <a:off x="2180771" y="4030757"/>
              <a:ext cx="1219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TN = 142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C69F332-0312-0845-8B49-746F5B9805AC}"/>
                </a:ext>
              </a:extLst>
            </p:cNvPr>
            <p:cNvSpPr txBox="1"/>
            <p:nvPr/>
          </p:nvSpPr>
          <p:spPr>
            <a:xfrm>
              <a:off x="2180771" y="4669314"/>
              <a:ext cx="1219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FN = 15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7853AA9-C3D4-0C46-972A-A8B1B4661762}"/>
                </a:ext>
              </a:extLst>
            </p:cNvPr>
            <p:cNvSpPr txBox="1"/>
            <p:nvPr/>
          </p:nvSpPr>
          <p:spPr>
            <a:xfrm>
              <a:off x="199572" y="4038853"/>
              <a:ext cx="16001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Actual “Pass”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5F32E95-5770-624D-814F-F74E1174C371}"/>
                </a:ext>
              </a:extLst>
            </p:cNvPr>
            <p:cNvSpPr txBox="1"/>
            <p:nvPr/>
          </p:nvSpPr>
          <p:spPr>
            <a:xfrm>
              <a:off x="199572" y="4697510"/>
              <a:ext cx="16001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Actual “fail”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09EE19E-7697-4A4B-85D3-68B8C7B58E08}"/>
                </a:ext>
              </a:extLst>
            </p:cNvPr>
            <p:cNvSpPr txBox="1"/>
            <p:nvPr/>
          </p:nvSpPr>
          <p:spPr>
            <a:xfrm>
              <a:off x="1894113" y="3453163"/>
              <a:ext cx="17925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Predicted “Pass”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92B6A5B-D527-D647-AFFA-1DD8D98C8C86}"/>
                </a:ext>
              </a:extLst>
            </p:cNvPr>
            <p:cNvSpPr txBox="1"/>
            <p:nvPr/>
          </p:nvSpPr>
          <p:spPr>
            <a:xfrm>
              <a:off x="3871684" y="3443188"/>
              <a:ext cx="17925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/>
                <a:t>Predicted “Fail”</a:t>
              </a:r>
            </a:p>
          </p:txBody>
        </p:sp>
      </p:grpSp>
      <p:sp>
        <p:nvSpPr>
          <p:cNvPr id="27" name="Down Arrow 26">
            <a:extLst>
              <a:ext uri="{FF2B5EF4-FFF2-40B4-BE49-F238E27FC236}">
                <a16:creationId xmlns:a16="http://schemas.microsoft.com/office/drawing/2014/main" id="{CA35B0C8-5676-0248-8817-4A0E2773A9FA}"/>
              </a:ext>
            </a:extLst>
          </p:cNvPr>
          <p:cNvSpPr/>
          <p:nvPr/>
        </p:nvSpPr>
        <p:spPr>
          <a:xfrm rot="10800000">
            <a:off x="7786912" y="5158979"/>
            <a:ext cx="286660" cy="261347"/>
          </a:xfrm>
          <a:prstGeom prst="downArrow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4E4188E-64E9-8246-AC26-C2D2E3D1FF94}"/>
              </a:ext>
            </a:extLst>
          </p:cNvPr>
          <p:cNvSpPr/>
          <p:nvPr/>
        </p:nvSpPr>
        <p:spPr>
          <a:xfrm>
            <a:off x="3898900" y="1070469"/>
            <a:ext cx="885372" cy="1852386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8775A31E-51C0-5E41-B3EE-4B139B198915}"/>
              </a:ext>
            </a:extLst>
          </p:cNvPr>
          <p:cNvSpPr/>
          <p:nvPr/>
        </p:nvSpPr>
        <p:spPr>
          <a:xfrm>
            <a:off x="9233394" y="1070469"/>
            <a:ext cx="885372" cy="1852386"/>
          </a:xfrm>
          <a:prstGeom prst="roundRect">
            <a:avLst>
              <a:gd name="adj" fmla="val 6982"/>
            </a:avLst>
          </a:prstGeom>
          <a:noFill/>
          <a:ln w="25400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itle 20">
            <a:extLst>
              <a:ext uri="{FF2B5EF4-FFF2-40B4-BE49-F238E27FC236}">
                <a16:creationId xmlns:a16="http://schemas.microsoft.com/office/drawing/2014/main" id="{F3771F93-1FBC-8649-8DAF-7C2C1819D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630" y="190956"/>
            <a:ext cx="10515600" cy="1325563"/>
          </a:xfrm>
        </p:spPr>
        <p:txBody>
          <a:bodyPr anchor="t" anchorCtr="0">
            <a:normAutofit/>
          </a:bodyPr>
          <a:lstStyle/>
          <a:p>
            <a:r>
              <a:rPr lang="en-US" sz="3600" dirty="0"/>
              <a:t>Models’ Comparison (Threshold = 0.3)</a:t>
            </a:r>
          </a:p>
        </p:txBody>
      </p:sp>
    </p:spTree>
    <p:extLst>
      <p:ext uri="{BB962C8B-B14F-4D97-AF65-F5344CB8AC3E}">
        <p14:creationId xmlns:p14="http://schemas.microsoft.com/office/powerpoint/2010/main" val="3986642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58"/>
    </mc:Choice>
    <mc:Fallback xmlns="">
      <p:transition spd="slow" advTm="2758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E7465-1B75-0B4D-9919-C340B714F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9983"/>
            <a:ext cx="10515600" cy="708932"/>
          </a:xfrm>
        </p:spPr>
        <p:txBody>
          <a:bodyPr>
            <a:normAutofit/>
          </a:bodyPr>
          <a:lstStyle/>
          <a:p>
            <a:r>
              <a:rPr lang="en-US" sz="3600" dirty="0"/>
              <a:t>Web App (Flask + D3 + Tableau)</a:t>
            </a:r>
          </a:p>
        </p:txBody>
      </p:sp>
      <p:pic>
        <p:nvPicPr>
          <p:cNvPr id="11" name="Picture 10">
            <a:hlinkClick r:id="rId2"/>
            <a:extLst>
              <a:ext uri="{FF2B5EF4-FFF2-40B4-BE49-F238E27FC236}">
                <a16:creationId xmlns:a16="http://schemas.microsoft.com/office/drawing/2014/main" id="{E6AA4B6C-6CC9-2F49-AE0F-408FC997E7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100" y="927534"/>
            <a:ext cx="10477970" cy="593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47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41"/>
    </mc:Choice>
    <mc:Fallback xmlns="">
      <p:transition spd="slow" advTm="6341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1190</TotalTime>
  <Words>393</Words>
  <Application>Microsoft Macintosh PowerPoint</Application>
  <PresentationFormat>Widescreen</PresentationFormat>
  <Paragraphs>84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Al Bayan Plain</vt:lpstr>
      <vt:lpstr>Arial</vt:lpstr>
      <vt:lpstr>Calibri</vt:lpstr>
      <vt:lpstr>Calibri Light</vt:lpstr>
      <vt:lpstr>Office Theme</vt:lpstr>
      <vt:lpstr>Predicting Students’ Performance</vt:lpstr>
      <vt:lpstr>Predicting students’ performance based on lifestyle factors</vt:lpstr>
      <vt:lpstr>Target Variable (Pass = 0 / Fail = 1)</vt:lpstr>
      <vt:lpstr>Features Transformation</vt:lpstr>
      <vt:lpstr>Models’ Comparison</vt:lpstr>
      <vt:lpstr>PowerPoint Presentation</vt:lpstr>
      <vt:lpstr>Models’ Comparison (Threshold = 0.3)</vt:lpstr>
      <vt:lpstr>Models’ Comparison (Threshold = 0.3)</vt:lpstr>
      <vt:lpstr>Web App (Flask + D3 + Tableau)</vt:lpstr>
      <vt:lpstr>Final Thoughts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44</cp:revision>
  <dcterms:created xsi:type="dcterms:W3CDTF">2018-02-20T06:56:45Z</dcterms:created>
  <dcterms:modified xsi:type="dcterms:W3CDTF">2018-02-21T18:58:05Z</dcterms:modified>
</cp:coreProperties>
</file>

<file path=docProps/thumbnail.jpeg>
</file>